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8" r:id="rId3"/>
    <p:sldId id="257" r:id="rId4"/>
    <p:sldId id="25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58119-3D84-4077-8973-B73664B838CC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DEEDF-D42F-4746-8D78-E958C58CF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DEEDF-D42F-4746-8D78-E958C58CF5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3917-2DEE-4321-99A7-63D6986143CB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4E5A-A8F7-4EAA-AA8D-7F682943D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57400" y="1066800"/>
            <a:ext cx="4648200" cy="2667000"/>
            <a:chOff x="1981200" y="1066800"/>
            <a:chExt cx="5029200" cy="2667000"/>
          </a:xfrm>
        </p:grpSpPr>
        <p:sp>
          <p:nvSpPr>
            <p:cNvPr id="3" name="Oval 2"/>
            <p:cNvSpPr/>
            <p:nvPr/>
          </p:nvSpPr>
          <p:spPr>
            <a:xfrm>
              <a:off x="1981200" y="1066800"/>
              <a:ext cx="5029200" cy="2667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048022" y="1511300"/>
              <a:ext cx="1285978" cy="386243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Types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Title 7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267994" y="2197989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57600" y="2514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Features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685799"/>
            <a:ext cx="8382000" cy="5966553"/>
            <a:chOff x="228600" y="381000"/>
            <a:chExt cx="8382000" cy="6248400"/>
          </a:xfrm>
        </p:grpSpPr>
        <p:sp>
          <p:nvSpPr>
            <p:cNvPr id="5" name="Oval 4"/>
            <p:cNvSpPr/>
            <p:nvPr/>
          </p:nvSpPr>
          <p:spPr>
            <a:xfrm>
              <a:off x="228600" y="3810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0" y="700199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69187" y="1236584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3600" y="1156784"/>
              <a:ext cx="1219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31043" y="1178996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41910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Cadmium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Celenide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10200" y="4919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29400" y="483457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</a:t>
              </a:r>
            </a:p>
            <a:p>
              <a:r>
                <a:rPr lang="en-US" sz="1100" dirty="0" smtClean="0"/>
                <a:t>Conductivity </a:t>
              </a:r>
              <a:endParaRPr lang="en-US" sz="11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066800" y="25146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248400" y="2438400"/>
              <a:ext cx="12192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8600" y="30149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400" y="3205598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71600" y="3103085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76749" y="2724422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96200" y="24384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00800" y="3124200"/>
              <a:ext cx="1447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62600" y="3074313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2110647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Alumina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10498" y="2877861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8865" y="2295227"/>
              <a:ext cx="1231136" cy="4512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</a:t>
              </a:r>
            </a:p>
            <a:p>
              <a:r>
                <a:rPr lang="en-US" sz="1100" dirty="0" smtClean="0"/>
                <a:t>Strength</a:t>
              </a:r>
              <a:endParaRPr lang="en-US" sz="11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95800" y="259416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29000" y="5181600"/>
              <a:ext cx="11430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Chromia</a:t>
              </a:r>
              <a:r>
                <a:rPr lang="en-US" sz="1100" dirty="0" smtClean="0">
                  <a:solidFill>
                    <a:schemeClr val="tx1"/>
                  </a:solidFill>
                </a:rPr>
                <a:t>-Chromium Oxide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81400" y="59436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1066800" y="42672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990600" y="4953041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00200" y="5431356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209800" y="4913211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81" name="Straight Arrow Connector 80"/>
            <p:cNvCxnSpPr>
              <a:stCxn id="77" idx="3"/>
            </p:cNvCxnSpPr>
            <p:nvPr/>
          </p:nvCxnSpPr>
          <p:spPr>
            <a:xfrm rot="5400000">
              <a:off x="1057556" y="4819089"/>
              <a:ext cx="371755" cy="484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6200000" flipH="1">
              <a:off x="1533633" y="4903883"/>
              <a:ext cx="762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77" idx="5"/>
            </p:cNvCxnSpPr>
            <p:nvPr/>
          </p:nvCxnSpPr>
          <p:spPr>
            <a:xfrm rot="16200000" flipH="1">
              <a:off x="2228290" y="4666689"/>
              <a:ext cx="295555" cy="277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7315200" y="29981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Resilience and Flexibility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410200" y="25409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57600" y="3233451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61" name="Straight Arrow Connector 60"/>
          <p:cNvCxnSpPr>
            <a:stCxn id="15" idx="5"/>
          </p:cNvCxnSpPr>
          <p:nvPr/>
        </p:nvCxnSpPr>
        <p:spPr>
          <a:xfrm rot="16200000" flipH="1">
            <a:off x="6671254" y="4713006"/>
            <a:ext cx="141062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5829300" y="4664266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4"/>
          </p:cNvCxnSpPr>
          <p:nvPr/>
        </p:nvCxnSpPr>
        <p:spPr>
          <a:xfrm rot="5400000">
            <a:off x="3849673" y="5891925"/>
            <a:ext cx="263555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1" idx="2"/>
          </p:cNvCxnSpPr>
          <p:nvPr/>
        </p:nvCxnSpPr>
        <p:spPr>
          <a:xfrm rot="10800000">
            <a:off x="6019800" y="2766154"/>
            <a:ext cx="228600" cy="138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1" idx="3"/>
          </p:cNvCxnSpPr>
          <p:nvPr/>
        </p:nvCxnSpPr>
        <p:spPr>
          <a:xfrm rot="5400000">
            <a:off x="6192372" y="3064975"/>
            <a:ext cx="214407" cy="254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20" idx="2"/>
          </p:cNvCxnSpPr>
          <p:nvPr/>
        </p:nvCxnSpPr>
        <p:spPr>
          <a:xfrm rot="10800000" flipV="1">
            <a:off x="685800" y="2905065"/>
            <a:ext cx="381000" cy="165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>
            <a:off x="852428" y="3143023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>
            <a:off x="1583215" y="3198108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3950464" y="1306417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733800" y="3886200"/>
            <a:ext cx="11430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Clay </a:t>
            </a:r>
            <a:r>
              <a:rPr lang="en-US" sz="1100" dirty="0" err="1" smtClean="0">
                <a:solidFill>
                  <a:schemeClr val="tx1"/>
                </a:solidFill>
              </a:rPr>
              <a:t>Aerogel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32532" y="4419600"/>
            <a:ext cx="653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45720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Compression Strength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4953000" y="37601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3619500" y="43053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4152900" y="4533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4800600" y="3962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itle 90"/>
          <p:cNvSpPr>
            <a:spLocks noGrp="1"/>
          </p:cNvSpPr>
          <p:nvPr>
            <p:ph type="title"/>
          </p:nvPr>
        </p:nvSpPr>
        <p:spPr>
          <a:xfrm>
            <a:off x="457200" y="186502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Adsorbents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3390900" y="1485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6" idx="2"/>
          </p:cNvCxnSpPr>
          <p:nvPr/>
        </p:nvCxnSpPr>
        <p:spPr>
          <a:xfrm rot="10800000" flipV="1">
            <a:off x="2895600" y="1172506"/>
            <a:ext cx="152400" cy="275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21" idx="4"/>
          </p:cNvCxnSpPr>
          <p:nvPr/>
        </p:nvCxnSpPr>
        <p:spPr>
          <a:xfrm rot="5400000">
            <a:off x="6723368" y="3294368"/>
            <a:ext cx="269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037805" y="308197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30" idx="3"/>
          </p:cNvCxnSpPr>
          <p:nvPr/>
        </p:nvCxnSpPr>
        <p:spPr>
          <a:xfrm rot="5400000" flipH="1">
            <a:off x="3606927" y="2412874"/>
            <a:ext cx="28976" cy="689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0800000" flipV="1">
            <a:off x="3657600" y="2819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30" idx="5"/>
          </p:cNvCxnSpPr>
          <p:nvPr/>
        </p:nvCxnSpPr>
        <p:spPr>
          <a:xfrm rot="16200000" flipH="1">
            <a:off x="4736973" y="2755773"/>
            <a:ext cx="123424" cy="156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1" idx="6"/>
          </p:cNvCxnSpPr>
          <p:nvPr/>
        </p:nvCxnSpPr>
        <p:spPr>
          <a:xfrm flipV="1">
            <a:off x="7467600" y="2819400"/>
            <a:ext cx="304800" cy="8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62800" y="31242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152400" y="609600"/>
            <a:ext cx="8382000" cy="6019800"/>
            <a:chOff x="228600" y="381000"/>
            <a:chExt cx="8382000" cy="6248400"/>
          </a:xfrm>
        </p:grpSpPr>
        <p:sp>
          <p:nvSpPr>
            <p:cNvPr id="4" name="Oval 3"/>
            <p:cNvSpPr/>
            <p:nvPr/>
          </p:nvSpPr>
          <p:spPr>
            <a:xfrm>
              <a:off x="228600" y="3810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352800" y="533400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400" y="68580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914401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6600" y="1066800"/>
              <a:ext cx="762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0" y="1088834"/>
              <a:ext cx="1752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5319" y="632553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066800" y="19812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181600" y="1371600"/>
              <a:ext cx="12192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" y="23622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2661181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48221" y="2819400"/>
              <a:ext cx="1447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3000" y="253755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5800" y="16002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77000" y="1321713"/>
              <a:ext cx="1143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24400" y="190500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5200" y="17526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Alumina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42332" y="31673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72647" y="224377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03085" y="2438400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629400" y="3057179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4799" y="2654145"/>
              <a:ext cx="12274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 Strength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51732" y="228324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2971800" y="772537"/>
              <a:ext cx="381000" cy="21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 flipV="1">
              <a:off x="2971800" y="837281"/>
              <a:ext cx="457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" idx="6"/>
            </p:cNvCxnSpPr>
            <p:nvPr/>
          </p:nvCxnSpPr>
          <p:spPr>
            <a:xfrm>
              <a:off x="4572000" y="723900"/>
              <a:ext cx="228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>
              <a:off x="5029200" y="17526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5284883" y="1910968"/>
              <a:ext cx="228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1" idx="7"/>
            </p:cNvCxnSpPr>
            <p:nvPr/>
          </p:nvCxnSpPr>
          <p:spPr>
            <a:xfrm rot="5400000" flipH="1" flipV="1">
              <a:off x="6386769" y="1283284"/>
              <a:ext cx="1915" cy="3309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6019800" y="2439319"/>
              <a:ext cx="11430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Chromia</a:t>
              </a:r>
              <a:r>
                <a:rPr lang="en-US" sz="1100" dirty="0" smtClean="0">
                  <a:solidFill>
                    <a:schemeClr val="tx1"/>
                  </a:solidFill>
                </a:rPr>
                <a:t>-Chromium Oxide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62800" y="22860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7031515" y="25146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239000" y="2743200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cxnSp>
          <p:nvCxnSpPr>
            <p:cNvPr id="58" name="Straight Arrow Connector 57"/>
            <p:cNvCxnSpPr>
              <a:stCxn id="54" idx="5"/>
            </p:cNvCxnSpPr>
            <p:nvPr/>
          </p:nvCxnSpPr>
          <p:spPr>
            <a:xfrm rot="16200000" flipH="1">
              <a:off x="7132773" y="2757241"/>
              <a:ext cx="45064" cy="319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16200000" flipH="1">
              <a:off x="6743700" y="3009900"/>
              <a:ext cx="152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074885" y="3194581"/>
              <a:ext cx="762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5400000">
              <a:off x="3543300" y="952500"/>
              <a:ext cx="228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609600" y="3657600"/>
              <a:ext cx="9906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Seagel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Arrow Connector 70"/>
            <p:cNvCxnSpPr>
              <a:stCxn id="35" idx="2"/>
            </p:cNvCxnSpPr>
            <p:nvPr/>
          </p:nvCxnSpPr>
          <p:spPr>
            <a:xfrm rot="10800000" flipV="1">
              <a:off x="3276600" y="2019300"/>
              <a:ext cx="22860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35" idx="5"/>
            </p:cNvCxnSpPr>
            <p:nvPr/>
          </p:nvCxnSpPr>
          <p:spPr>
            <a:xfrm rot="16200000" flipH="1">
              <a:off x="4416728" y="2206927"/>
              <a:ext cx="154315" cy="1562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6200000" flipH="1">
              <a:off x="4108832" y="2400300"/>
              <a:ext cx="457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6934200" y="3581400"/>
              <a:ext cx="13716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Chalcogel</a:t>
              </a:r>
              <a:r>
                <a:rPr lang="en-US" sz="1100" dirty="0" smtClean="0">
                  <a:solidFill>
                    <a:schemeClr val="tx1"/>
                  </a:solidFill>
                </a:rPr>
                <a:t> or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Chalcogenide</a:t>
              </a:r>
              <a:r>
                <a:rPr lang="en-US" sz="1100" dirty="0" smtClean="0">
                  <a:solidFill>
                    <a:schemeClr val="tx1"/>
                  </a:solidFill>
                </a:rPr>
                <a:t>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901370" y="3754956"/>
              <a:ext cx="7298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791200" y="4064913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200" y="42672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990600" y="4343400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600200" y="4114800"/>
              <a:ext cx="1905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05000" y="36576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90" name="Straight Arrow Connector 89"/>
            <p:cNvCxnSpPr>
              <a:stCxn id="67" idx="6"/>
            </p:cNvCxnSpPr>
            <p:nvPr/>
          </p:nvCxnSpPr>
          <p:spPr>
            <a:xfrm flipV="1">
              <a:off x="1600200" y="3810000"/>
              <a:ext cx="3048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/>
            <p:nvPr/>
          </p:nvSpPr>
          <p:spPr>
            <a:xfrm>
              <a:off x="4953000" y="46482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451732" y="51816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477000" y="5073268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00600" y="54365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rot="10800000">
              <a:off x="6450836" y="3886200"/>
              <a:ext cx="4732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77" idx="3"/>
            </p:cNvCxnSpPr>
            <p:nvPr/>
          </p:nvCxnSpPr>
          <p:spPr>
            <a:xfrm rot="5400000">
              <a:off x="6690776" y="3746709"/>
              <a:ext cx="154315" cy="7342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rot="16200000" flipH="1">
              <a:off x="4038600" y="990600"/>
              <a:ext cx="228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1828800" y="187199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Environmental Resistance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971800" y="3147851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Environmental Resistance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464366" y="229659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120" name="Straight Arrow Connector 119"/>
          <p:cNvCxnSpPr>
            <a:stCxn id="21" idx="4"/>
          </p:cNvCxnSpPr>
          <p:nvPr/>
        </p:nvCxnSpPr>
        <p:spPr>
          <a:xfrm rot="5400000">
            <a:off x="5572028" y="2220022"/>
            <a:ext cx="28515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248400" y="21599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Resilience and Flexibility</a:t>
            </a:r>
            <a:endParaRPr lang="en-US" sz="1100" dirty="0"/>
          </a:p>
        </p:txBody>
      </p:sp>
      <p:cxnSp>
        <p:nvCxnSpPr>
          <p:cNvPr id="124" name="Straight Arrow Connector 123"/>
          <p:cNvCxnSpPr>
            <a:stCxn id="21" idx="5"/>
          </p:cNvCxnSpPr>
          <p:nvPr/>
        </p:nvCxnSpPr>
        <p:spPr>
          <a:xfrm rot="16200000" flipH="1">
            <a:off x="6131720" y="2016918"/>
            <a:ext cx="207212" cy="178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791200" y="552959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766851" y="459311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Compression Strength</a:t>
            </a:r>
            <a:endParaRPr lang="en-US" sz="1100" dirty="0"/>
          </a:p>
        </p:txBody>
      </p:sp>
      <p:cxnSp>
        <p:nvCxnSpPr>
          <p:cNvPr id="145" name="Straight Arrow Connector 144"/>
          <p:cNvCxnSpPr/>
          <p:nvPr/>
        </p:nvCxnSpPr>
        <p:spPr>
          <a:xfrm rot="5400000">
            <a:off x="6248400" y="326650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54" idx="3"/>
          </p:cNvCxnSpPr>
          <p:nvPr/>
        </p:nvCxnSpPr>
        <p:spPr>
          <a:xfrm rot="5400000">
            <a:off x="5752216" y="3070228"/>
            <a:ext cx="397758" cy="319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67" idx="3"/>
            <a:endCxn id="83" idx="0"/>
          </p:cNvCxnSpPr>
          <p:nvPr/>
        </p:nvCxnSpPr>
        <p:spPr>
          <a:xfrm rot="16200000" flipH="1">
            <a:off x="556156" y="4201944"/>
            <a:ext cx="273992" cy="29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35" idx="4"/>
          </p:cNvCxnSpPr>
          <p:nvPr/>
        </p:nvCxnSpPr>
        <p:spPr>
          <a:xfrm rot="5400000">
            <a:off x="3470353" y="2784552"/>
            <a:ext cx="83169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rot="5400000">
            <a:off x="3508248" y="2576293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20" idx="2"/>
          </p:cNvCxnSpPr>
          <p:nvPr/>
        </p:nvCxnSpPr>
        <p:spPr>
          <a:xfrm rot="10800000" flipV="1">
            <a:off x="762000" y="2334786"/>
            <a:ext cx="228600" cy="33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rot="5400000">
            <a:off x="872077" y="2619058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V="1">
            <a:off x="1722120" y="2145792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5400000">
            <a:off x="1638300" y="271954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20" idx="5"/>
          </p:cNvCxnSpPr>
          <p:nvPr/>
        </p:nvCxnSpPr>
        <p:spPr>
          <a:xfrm rot="16200000" flipH="1">
            <a:off x="1796286" y="2634487"/>
            <a:ext cx="659638" cy="319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286000" y="23123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173" name="Straight Arrow Connector 172"/>
          <p:cNvCxnSpPr>
            <a:stCxn id="20" idx="6"/>
          </p:cNvCxnSpPr>
          <p:nvPr/>
        </p:nvCxnSpPr>
        <p:spPr>
          <a:xfrm>
            <a:off x="2133600" y="2334787"/>
            <a:ext cx="152400" cy="2560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192838" y="1481328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99" name="Oval 98"/>
          <p:cNvSpPr/>
          <p:nvPr/>
        </p:nvSpPr>
        <p:spPr>
          <a:xfrm>
            <a:off x="1219200" y="4876800"/>
            <a:ext cx="13716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Clay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>
          <a:xfrm rot="10800000">
            <a:off x="4572000" y="4876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396391" y="5431356"/>
            <a:ext cx="10420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</a:t>
            </a:r>
          </a:p>
          <a:p>
            <a:r>
              <a:rPr lang="en-US" sz="1100" dirty="0" smtClean="0"/>
              <a:t>Conductivity  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470532" y="4658298"/>
            <a:ext cx="653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778089" y="489791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Compression Strength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209800" y="54864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Resilience and Flexibility</a:t>
            </a:r>
            <a:endParaRPr lang="en-US" sz="1100" dirty="0"/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2286000" y="4811137"/>
            <a:ext cx="184532" cy="87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1562100" y="5448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99" idx="5"/>
          </p:cNvCxnSpPr>
          <p:nvPr/>
        </p:nvCxnSpPr>
        <p:spPr>
          <a:xfrm rot="16200000" flipH="1">
            <a:off x="2304490" y="5352489"/>
            <a:ext cx="295555" cy="12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99" idx="6"/>
          </p:cNvCxnSpPr>
          <p:nvPr/>
        </p:nvCxnSpPr>
        <p:spPr>
          <a:xfrm>
            <a:off x="2590800" y="5105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99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Dielectric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 rot="5400000">
            <a:off x="935823" y="4339135"/>
            <a:ext cx="416170" cy="7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67" idx="5"/>
          </p:cNvCxnSpPr>
          <p:nvPr/>
        </p:nvCxnSpPr>
        <p:spPr>
          <a:xfrm rot="16200000" flipH="1">
            <a:off x="1433880" y="4024680"/>
            <a:ext cx="187570" cy="297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35" idx="0"/>
          </p:cNvCxnSpPr>
          <p:nvPr/>
        </p:nvCxnSpPr>
        <p:spPr>
          <a:xfrm rot="5400000" flipH="1" flipV="1">
            <a:off x="3987490" y="1651310"/>
            <a:ext cx="25462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93" idx="6"/>
          </p:cNvCxnSpPr>
          <p:nvPr/>
        </p:nvCxnSpPr>
        <p:spPr>
          <a:xfrm>
            <a:off x="6248400" y="4940920"/>
            <a:ext cx="304800" cy="24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93" idx="3"/>
          </p:cNvCxnSpPr>
          <p:nvPr/>
        </p:nvCxnSpPr>
        <p:spPr>
          <a:xfrm rot="5400000">
            <a:off x="4858558" y="5038692"/>
            <a:ext cx="161150" cy="27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98" idx="0"/>
          </p:cNvCxnSpPr>
          <p:nvPr/>
        </p:nvCxnSpPr>
        <p:spPr>
          <a:xfrm rot="5400000">
            <a:off x="5203773" y="5273727"/>
            <a:ext cx="298555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93" idx="5"/>
          </p:cNvCxnSpPr>
          <p:nvPr/>
        </p:nvCxnSpPr>
        <p:spPr>
          <a:xfrm rot="16200000" flipH="1">
            <a:off x="5914992" y="5229192"/>
            <a:ext cx="465950" cy="20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1219200"/>
            <a:ext cx="6324600" cy="426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" name="Oval 7"/>
          <p:cNvSpPr/>
          <p:nvPr/>
        </p:nvSpPr>
        <p:spPr>
          <a:xfrm>
            <a:off x="3733800" y="3429000"/>
            <a:ext cx="1219200" cy="381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Alumina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sp>
        <p:nvSpPr>
          <p:cNvPr id="106" name="Oval 105"/>
          <p:cNvSpPr/>
          <p:nvPr/>
        </p:nvSpPr>
        <p:spPr>
          <a:xfrm>
            <a:off x="5638800" y="2133600"/>
            <a:ext cx="12192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Carbon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334000" y="2819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2286000" y="330291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Conductivity  </a:t>
            </a:r>
            <a:endParaRPr lang="en-US" sz="1100" dirty="0"/>
          </a:p>
        </p:txBody>
      </p:sp>
      <p:sp>
        <p:nvSpPr>
          <p:cNvPr id="179" name="Oval 178"/>
          <p:cNvSpPr/>
          <p:nvPr/>
        </p:nvSpPr>
        <p:spPr>
          <a:xfrm>
            <a:off x="1524000" y="2286000"/>
            <a:ext cx="12192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Silica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994532" y="4310390"/>
            <a:ext cx="653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172200" y="2977917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Conductivity  </a:t>
            </a:r>
            <a:endParaRPr lang="en-US" sz="1100" dirty="0"/>
          </a:p>
        </p:txBody>
      </p:sp>
      <p:cxnSp>
        <p:nvCxnSpPr>
          <p:cNvPr id="125" name="Straight Arrow Connector 124"/>
          <p:cNvCxnSpPr/>
          <p:nvPr/>
        </p:nvCxnSpPr>
        <p:spPr>
          <a:xfrm rot="5400000">
            <a:off x="1444464" y="30091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8" idx="4"/>
            <a:endCxn id="185" idx="0"/>
          </p:cNvCxnSpPr>
          <p:nvPr/>
        </p:nvCxnSpPr>
        <p:spPr>
          <a:xfrm rot="5400000">
            <a:off x="4082188" y="4049178"/>
            <a:ext cx="500390" cy="22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16200000" flipH="1">
            <a:off x="2095500" y="2933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Diffusion Controllers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286500" y="2836385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6" idx="3"/>
          </p:cNvCxnSpPr>
          <p:nvPr/>
        </p:nvCxnSpPr>
        <p:spPr>
          <a:xfrm rot="5400000">
            <a:off x="5650917" y="2652968"/>
            <a:ext cx="230515" cy="102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3685" y="457200"/>
            <a:ext cx="8403115" cy="6248400"/>
            <a:chOff x="283685" y="457200"/>
            <a:chExt cx="8403115" cy="6248400"/>
          </a:xfrm>
        </p:grpSpPr>
        <p:sp>
          <p:nvSpPr>
            <p:cNvPr id="3" name="Oval 2"/>
            <p:cNvSpPr/>
            <p:nvPr/>
          </p:nvSpPr>
          <p:spPr>
            <a:xfrm>
              <a:off x="304800" y="4572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4267200" y="762000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81400" y="8382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16289" y="1112707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1340" y="1350485"/>
              <a:ext cx="762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09004" y="1245513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</a:t>
              </a:r>
            </a:p>
            <a:p>
              <a:r>
                <a:rPr lang="en-US" sz="1100" dirty="0" smtClean="0"/>
                <a:t>Strength</a:t>
              </a:r>
              <a:endParaRPr 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38800" y="864513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</a:t>
              </a:r>
            </a:p>
            <a:p>
              <a:r>
                <a:rPr lang="en-US" sz="1100" dirty="0" smtClean="0"/>
                <a:t>and Flexibility</a:t>
              </a:r>
              <a:endParaRPr lang="en-US" sz="11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343400" y="42672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Cadmium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Celenide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59294" y="46482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257800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30196" y="4974156"/>
              <a:ext cx="1219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4963098"/>
              <a:ext cx="1752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730566" y="11430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791200" y="2286000"/>
              <a:ext cx="12192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27532" y="16764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30289" y="2079434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90800" y="1894902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37902" y="1419028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53000" y="25577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67600" y="2371636"/>
              <a:ext cx="9906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304800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200400" y="25908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Alumina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39247" y="2600939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60783" y="3171628"/>
              <a:ext cx="9254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75110" y="3206517"/>
              <a:ext cx="12274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 Strength</a:t>
              </a:r>
              <a:endParaRPr lang="en-US" sz="11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32383" y="28457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37" name="Straight Arrow Connector 36"/>
            <p:cNvCxnSpPr>
              <a:stCxn id="4" idx="6"/>
            </p:cNvCxnSpPr>
            <p:nvPr/>
          </p:nvCxnSpPr>
          <p:spPr>
            <a:xfrm>
              <a:off x="5486400" y="952500"/>
              <a:ext cx="228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191000" y="5638800"/>
              <a:ext cx="11430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Chromia</a:t>
              </a:r>
              <a:r>
                <a:rPr lang="en-US" sz="1100" dirty="0" smtClean="0">
                  <a:solidFill>
                    <a:schemeClr val="tx1"/>
                  </a:solidFill>
                </a:rPr>
                <a:t>-Chromium Oxide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10200" y="5893713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05200" y="6291590"/>
              <a:ext cx="1295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57200" y="2895600"/>
              <a:ext cx="9906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Seagel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3685" y="3439139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9885" y="3704425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</a:t>
              </a:r>
            </a:p>
            <a:p>
              <a:r>
                <a:rPr lang="en-US" sz="1100" dirty="0" smtClean="0"/>
                <a:t>Conductivity</a:t>
              </a:r>
              <a:endParaRPr lang="en-US" sz="11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47584" y="3723744"/>
              <a:ext cx="1367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</a:t>
              </a:r>
            </a:p>
            <a:p>
              <a:r>
                <a:rPr lang="en-US" sz="1100" dirty="0" smtClean="0"/>
                <a:t>Strength</a:t>
              </a:r>
              <a:endParaRPr lang="en-US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43277" y="33029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1066800" y="42672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90600" y="4953041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63268" y="5181600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</a:t>
              </a:r>
            </a:p>
            <a:p>
              <a:r>
                <a:rPr lang="en-US" sz="1100" dirty="0" smtClean="0"/>
                <a:t>Conductivity</a:t>
              </a:r>
              <a:endParaRPr lang="en-US" sz="11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39042" y="5110598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79" name="Straight Arrow Connector 78"/>
            <p:cNvCxnSpPr>
              <a:stCxn id="75" idx="3"/>
            </p:cNvCxnSpPr>
            <p:nvPr/>
          </p:nvCxnSpPr>
          <p:spPr>
            <a:xfrm rot="5400000">
              <a:off x="1057556" y="4819089"/>
              <a:ext cx="371755" cy="484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0800000" flipV="1">
              <a:off x="3983516" y="4703285"/>
              <a:ext cx="4572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3" idx="5"/>
            </p:cNvCxnSpPr>
            <p:nvPr/>
          </p:nvCxnSpPr>
          <p:spPr>
            <a:xfrm rot="16200000" flipH="1">
              <a:off x="5140628" y="4835827"/>
              <a:ext cx="306715" cy="80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10800000" flipV="1">
              <a:off x="4450814" y="4789583"/>
              <a:ext cx="197387" cy="1955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5400000">
              <a:off x="4690890" y="5083825"/>
              <a:ext cx="52422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2590800" y="43434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Compression</a:t>
            </a:r>
          </a:p>
          <a:p>
            <a:r>
              <a:rPr lang="en-US" sz="1100" dirty="0" smtClean="0"/>
              <a:t>Strength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2253868" y="477458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523779" y="2875088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019800" y="2939668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6629400" y="29219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Resilience and Flexibility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038123" y="1945403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</a:t>
            </a:r>
          </a:p>
          <a:p>
            <a:r>
              <a:rPr lang="en-US" sz="1100" dirty="0" smtClean="0"/>
              <a:t>Stability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623851" y="739047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Environmental Resistance </a:t>
            </a:r>
            <a:endParaRPr lang="en-US" sz="1100" dirty="0"/>
          </a:p>
        </p:txBody>
      </p:sp>
      <p:cxnSp>
        <p:nvCxnSpPr>
          <p:cNvPr id="99" name="Straight Arrow Connector 98"/>
          <p:cNvCxnSpPr/>
          <p:nvPr/>
        </p:nvCxnSpPr>
        <p:spPr>
          <a:xfrm rot="5400000">
            <a:off x="3962400" y="6019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41" idx="5"/>
          </p:cNvCxnSpPr>
          <p:nvPr/>
        </p:nvCxnSpPr>
        <p:spPr>
          <a:xfrm rot="16200000" flipH="1">
            <a:off x="5325548" y="5935147"/>
            <a:ext cx="1915" cy="319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75" idx="6"/>
          </p:cNvCxnSpPr>
          <p:nvPr/>
        </p:nvCxnSpPr>
        <p:spPr>
          <a:xfrm>
            <a:off x="2438400" y="44958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16200000" flipH="1">
            <a:off x="2296557" y="4658757"/>
            <a:ext cx="272668" cy="163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6200000" flipH="1">
            <a:off x="1790700" y="48387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75" idx="4"/>
            <a:endCxn id="77" idx="0"/>
          </p:cNvCxnSpPr>
          <p:nvPr/>
        </p:nvCxnSpPr>
        <p:spPr>
          <a:xfrm rot="5400000">
            <a:off x="1507934" y="4936934"/>
            <a:ext cx="457200" cy="32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53" idx="3"/>
          </p:cNvCxnSpPr>
          <p:nvPr/>
        </p:nvCxnSpPr>
        <p:spPr>
          <a:xfrm rot="5400000">
            <a:off x="387537" y="3366667"/>
            <a:ext cx="360596" cy="68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53" idx="4"/>
          </p:cNvCxnSpPr>
          <p:nvPr/>
        </p:nvCxnSpPr>
        <p:spPr>
          <a:xfrm rot="5400000">
            <a:off x="628650" y="3486150"/>
            <a:ext cx="5334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53" idx="5"/>
          </p:cNvCxnSpPr>
          <p:nvPr/>
        </p:nvCxnSpPr>
        <p:spPr>
          <a:xfrm rot="16200000" flipH="1">
            <a:off x="1042567" y="3480967"/>
            <a:ext cx="589196" cy="68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53" idx="6"/>
          </p:cNvCxnSpPr>
          <p:nvPr/>
        </p:nvCxnSpPr>
        <p:spPr>
          <a:xfrm>
            <a:off x="1447800" y="3086100"/>
            <a:ext cx="152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28" idx="2"/>
          </p:cNvCxnSpPr>
          <p:nvPr/>
        </p:nvCxnSpPr>
        <p:spPr>
          <a:xfrm rot="10800000">
            <a:off x="2895600" y="2743200"/>
            <a:ext cx="304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5400000">
            <a:off x="34290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10800000" flipV="1">
            <a:off x="3048000" y="29718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28" idx="6"/>
          </p:cNvCxnSpPr>
          <p:nvPr/>
        </p:nvCxnSpPr>
        <p:spPr>
          <a:xfrm>
            <a:off x="4267200" y="2857500"/>
            <a:ext cx="1524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8" idx="5"/>
          </p:cNvCxnSpPr>
          <p:nvPr/>
        </p:nvCxnSpPr>
        <p:spPr>
          <a:xfrm rot="16200000" flipH="1">
            <a:off x="3997628" y="3159427"/>
            <a:ext cx="230515" cy="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010400" y="25908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9" idx="5"/>
          </p:cNvCxnSpPr>
          <p:nvPr/>
        </p:nvCxnSpPr>
        <p:spPr>
          <a:xfrm rot="16200000" flipH="1">
            <a:off x="6805869" y="2767268"/>
            <a:ext cx="230515" cy="178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9" idx="3"/>
          </p:cNvCxnSpPr>
          <p:nvPr/>
        </p:nvCxnSpPr>
        <p:spPr>
          <a:xfrm rot="5400000">
            <a:off x="5727117" y="2881568"/>
            <a:ext cx="382915" cy="102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9" idx="4"/>
          </p:cNvCxnSpPr>
          <p:nvPr/>
        </p:nvCxnSpPr>
        <p:spPr>
          <a:xfrm rot="5400000">
            <a:off x="6286500" y="2933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519451" y="2667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4" idx="5"/>
          </p:cNvCxnSpPr>
          <p:nvPr/>
        </p:nvCxnSpPr>
        <p:spPr>
          <a:xfrm rot="16200000" flipH="1">
            <a:off x="5254928" y="1140128"/>
            <a:ext cx="208196" cy="102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4" idx="3"/>
          </p:cNvCxnSpPr>
          <p:nvPr/>
        </p:nvCxnSpPr>
        <p:spPr>
          <a:xfrm rot="5400000">
            <a:off x="4252376" y="1102028"/>
            <a:ext cx="208196" cy="178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5400000">
            <a:off x="4572000" y="129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5" idx="3"/>
          </p:cNvCxnSpPr>
          <p:nvPr/>
        </p:nvCxnSpPr>
        <p:spPr>
          <a:xfrm flipH="1">
            <a:off x="4114800" y="969005"/>
            <a:ext cx="152400" cy="21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2819400" y="1425766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8" idx="5"/>
          </p:cNvCxnSpPr>
          <p:nvPr/>
        </p:nvCxnSpPr>
        <p:spPr>
          <a:xfrm rot="16200000" flipH="1">
            <a:off x="2544390" y="1629990"/>
            <a:ext cx="512996" cy="189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8" idx="4"/>
            <a:endCxn id="110" idx="0"/>
          </p:cNvCxnSpPr>
          <p:nvPr/>
        </p:nvCxnSpPr>
        <p:spPr>
          <a:xfrm rot="16200000" flipH="1">
            <a:off x="2130843" y="1695222"/>
            <a:ext cx="421403" cy="78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>
            <a:off x="1714500" y="17907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8" idx="3"/>
          </p:cNvCxnSpPr>
          <p:nvPr/>
        </p:nvCxnSpPr>
        <p:spPr>
          <a:xfrm rot="5400000">
            <a:off x="1683080" y="1537725"/>
            <a:ext cx="284396" cy="145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2819400" y="11430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itle 84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Electric Conductors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457200"/>
            <a:ext cx="8382919" cy="6248400"/>
            <a:chOff x="228600" y="381000"/>
            <a:chExt cx="8382919" cy="6248400"/>
          </a:xfrm>
        </p:grpSpPr>
        <p:sp>
          <p:nvSpPr>
            <p:cNvPr id="3" name="Oval 2"/>
            <p:cNvSpPr/>
            <p:nvPr/>
          </p:nvSpPr>
          <p:spPr>
            <a:xfrm>
              <a:off x="228600" y="3810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352800" y="609600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52949" y="914441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09800" y="12455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1245513"/>
              <a:ext cx="762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1262390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</a:t>
              </a:r>
            </a:p>
            <a:p>
              <a:r>
                <a:rPr lang="en-US" sz="1100" dirty="0" smtClean="0"/>
                <a:t>Strength</a:t>
              </a:r>
              <a:endParaRPr 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712113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181600" y="48768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Cadmium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Celenide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510540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5453390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</a:t>
              </a:r>
              <a:endParaRPr 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5529590"/>
              <a:ext cx="1219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23753" y="4952081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" y="20574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10200" y="1371600"/>
              <a:ext cx="9906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0732" y="27101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921913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</a:t>
              </a:r>
            </a:p>
            <a:p>
              <a:r>
                <a:rPr lang="en-US" sz="1100" dirty="0" smtClean="0"/>
                <a:t>Conductivity 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29298" y="2732183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39817" y="20075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48200" y="19481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32085" y="1222560"/>
              <a:ext cx="1143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36684" y="2127781"/>
              <a:ext cx="15451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505200" y="22860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Alumina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23332" y="33959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38400" y="30911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71800" y="3150513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53200" y="3266502"/>
              <a:ext cx="1600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01739" y="3074313"/>
              <a:ext cx="12274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 Strength</a:t>
              </a:r>
              <a:endParaRPr lang="en-US" sz="11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59145" y="2518879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cxnSp>
          <p:nvCxnSpPr>
            <p:cNvPr id="40" name="Straight Arrow Connector 39"/>
            <p:cNvCxnSpPr>
              <a:stCxn id="19" idx="7"/>
            </p:cNvCxnSpPr>
            <p:nvPr/>
          </p:nvCxnSpPr>
          <p:spPr>
            <a:xfrm rot="5400000" flipH="1" flipV="1">
              <a:off x="6403509" y="1300024"/>
              <a:ext cx="1913" cy="2974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019800" y="2667000"/>
              <a:ext cx="11430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Chromia</a:t>
              </a:r>
              <a:r>
                <a:rPr lang="en-US" sz="1100" dirty="0" smtClean="0">
                  <a:solidFill>
                    <a:schemeClr val="tx1"/>
                  </a:solidFill>
                </a:rPr>
                <a:t>-Chromium Oxide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468519" y="27432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57200" y="3614451"/>
              <a:ext cx="9906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Seagel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934200" y="3733800"/>
              <a:ext cx="13716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Chalcogel</a:t>
              </a:r>
              <a:r>
                <a:rPr lang="en-US" sz="1100" dirty="0" smtClean="0">
                  <a:solidFill>
                    <a:schemeClr val="tx1"/>
                  </a:solidFill>
                </a:rPr>
                <a:t> or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Chalcogenide</a:t>
              </a:r>
              <a:r>
                <a:rPr lang="en-US" sz="1100" dirty="0" smtClean="0">
                  <a:solidFill>
                    <a:schemeClr val="tx1"/>
                  </a:solidFill>
                </a:rPr>
                <a:t>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34200" y="4501917"/>
              <a:ext cx="1600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1000" y="41148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0983" y="4386549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73366" y="4118476"/>
              <a:ext cx="1905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52600" y="36077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133600" y="50292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42430" y="5594773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133600" y="5738872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429000" y="58175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6073966" y="2006594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893983" y="2368317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86" name="Straight Arrow Connector 85"/>
          <p:cNvCxnSpPr>
            <a:stCxn id="13" idx="2"/>
          </p:cNvCxnSpPr>
          <p:nvPr/>
        </p:nvCxnSpPr>
        <p:spPr>
          <a:xfrm rot="10800000" flipV="1">
            <a:off x="4724400" y="521970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16" idx="0"/>
          </p:cNvCxnSpPr>
          <p:nvPr/>
        </p:nvCxnSpPr>
        <p:spPr>
          <a:xfrm rot="5400000">
            <a:off x="5388605" y="5507995"/>
            <a:ext cx="11939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3" idx="6"/>
          </p:cNvCxnSpPr>
          <p:nvPr/>
        </p:nvCxnSpPr>
        <p:spPr>
          <a:xfrm>
            <a:off x="6248400" y="52197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3" idx="5"/>
          </p:cNvCxnSpPr>
          <p:nvPr/>
        </p:nvCxnSpPr>
        <p:spPr>
          <a:xfrm rot="16200000" flipH="1">
            <a:off x="6131228" y="5369227"/>
            <a:ext cx="154315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75" idx="5"/>
          </p:cNvCxnSpPr>
          <p:nvPr/>
        </p:nvCxnSpPr>
        <p:spPr>
          <a:xfrm rot="16200000" flipH="1">
            <a:off x="3295090" y="5504889"/>
            <a:ext cx="447955" cy="42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5" idx="3"/>
          </p:cNvCxnSpPr>
          <p:nvPr/>
        </p:nvCxnSpPr>
        <p:spPr>
          <a:xfrm rot="5400000">
            <a:off x="2086256" y="5466789"/>
            <a:ext cx="219355" cy="27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75" idx="4"/>
          </p:cNvCxnSpPr>
          <p:nvPr/>
        </p:nvCxnSpPr>
        <p:spPr>
          <a:xfrm rot="5400000">
            <a:off x="2667000" y="571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59" idx="4"/>
          </p:cNvCxnSpPr>
          <p:nvPr/>
        </p:nvCxnSpPr>
        <p:spPr>
          <a:xfrm rot="5400000">
            <a:off x="7467600" y="449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53" idx="6"/>
            <a:endCxn id="69" idx="1"/>
          </p:cNvCxnSpPr>
          <p:nvPr/>
        </p:nvCxnSpPr>
        <p:spPr>
          <a:xfrm>
            <a:off x="1447800" y="3881151"/>
            <a:ext cx="304800" cy="18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91288" y="4165275"/>
            <a:ext cx="195590" cy="5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16200000" flipH="1">
            <a:off x="990600" y="4213953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1349566" y="3999127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41" idx="6"/>
            <a:endCxn id="42" idx="1"/>
          </p:cNvCxnSpPr>
          <p:nvPr/>
        </p:nvCxnSpPr>
        <p:spPr>
          <a:xfrm>
            <a:off x="7162800" y="3009900"/>
            <a:ext cx="305719" cy="24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29" idx="0"/>
          </p:cNvCxnSpPr>
          <p:nvPr/>
        </p:nvCxnSpPr>
        <p:spPr>
          <a:xfrm rot="5400000">
            <a:off x="6139588" y="3287178"/>
            <a:ext cx="195590" cy="174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41" idx="5"/>
          </p:cNvCxnSpPr>
          <p:nvPr/>
        </p:nvCxnSpPr>
        <p:spPr>
          <a:xfrm rot="16200000" flipH="1">
            <a:off x="6963848" y="3230047"/>
            <a:ext cx="230515" cy="167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8" idx="3"/>
            <a:endCxn id="20" idx="0"/>
          </p:cNvCxnSpPr>
          <p:nvPr/>
        </p:nvCxnSpPr>
        <p:spPr>
          <a:xfrm rot="5400000">
            <a:off x="518485" y="2527886"/>
            <a:ext cx="327586" cy="189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6200000" flipH="1">
            <a:off x="800100" y="2695002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16200000" flipH="1">
            <a:off x="1284383" y="2649189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8" idx="5"/>
          </p:cNvCxnSpPr>
          <p:nvPr/>
        </p:nvCxnSpPr>
        <p:spPr>
          <a:xfrm rot="16200000" flipH="1">
            <a:off x="1717207" y="2326807"/>
            <a:ext cx="131996" cy="395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18" idx="6"/>
          </p:cNvCxnSpPr>
          <p:nvPr/>
        </p:nvCxnSpPr>
        <p:spPr>
          <a:xfrm flipV="1">
            <a:off x="1752600" y="22860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28" idx="3"/>
          </p:cNvCxnSpPr>
          <p:nvPr/>
        </p:nvCxnSpPr>
        <p:spPr>
          <a:xfrm rot="5400000">
            <a:off x="3032453" y="2604433"/>
            <a:ext cx="415925" cy="842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5400000">
            <a:off x="3390900" y="3042951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28" idx="4"/>
          </p:cNvCxnSpPr>
          <p:nvPr/>
        </p:nvCxnSpPr>
        <p:spPr>
          <a:xfrm rot="16200000" flipH="1">
            <a:off x="3886200" y="3048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28" idx="5"/>
          </p:cNvCxnSpPr>
          <p:nvPr/>
        </p:nvCxnSpPr>
        <p:spPr>
          <a:xfrm rot="16200000" flipH="1">
            <a:off x="4531028" y="2702227"/>
            <a:ext cx="1915" cy="23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rot="16200000" flipH="1">
            <a:off x="6248400" y="1905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9" idx="4"/>
          </p:cNvCxnSpPr>
          <p:nvPr/>
        </p:nvCxnSpPr>
        <p:spPr>
          <a:xfrm rot="5400000">
            <a:off x="5733256" y="2038350"/>
            <a:ext cx="229394" cy="115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9" idx="3"/>
          </p:cNvCxnSpPr>
          <p:nvPr/>
        </p:nvCxnSpPr>
        <p:spPr>
          <a:xfrm rot="5400000">
            <a:off x="5253179" y="1755308"/>
            <a:ext cx="154315" cy="4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495800" y="96856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16200000" flipH="1">
            <a:off x="4038600" y="12192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>
            <a:off x="3492044" y="1145139"/>
            <a:ext cx="254913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4" idx="3"/>
          </p:cNvCxnSpPr>
          <p:nvPr/>
        </p:nvCxnSpPr>
        <p:spPr>
          <a:xfrm rot="5400000">
            <a:off x="2956976" y="949628"/>
            <a:ext cx="512996" cy="635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rot="10800000" flipV="1">
            <a:off x="2764315" y="914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5334000" y="4038600"/>
            <a:ext cx="10668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Clay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2400" y="42935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High Resilience and Flexibility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410200" y="4659217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Conductivity  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4908932" y="4615190"/>
            <a:ext cx="653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Density</a:t>
            </a:r>
            <a:endParaRPr lang="en-US" sz="1100" dirty="0"/>
          </a:p>
        </p:txBody>
      </p:sp>
      <p:cxnSp>
        <p:nvCxnSpPr>
          <p:cNvPr id="88" name="Straight Arrow Connector 87"/>
          <p:cNvCxnSpPr>
            <a:stCxn id="82" idx="2"/>
          </p:cNvCxnSpPr>
          <p:nvPr/>
        </p:nvCxnSpPr>
        <p:spPr>
          <a:xfrm rot="10800000" flipV="1">
            <a:off x="4953000" y="4305300"/>
            <a:ext cx="3810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5295900" y="45339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5943600" y="4648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Electric Insulators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533400"/>
            <a:ext cx="8382000" cy="6248400"/>
            <a:chOff x="228600" y="381000"/>
            <a:chExt cx="8382000" cy="6248400"/>
          </a:xfrm>
        </p:grpSpPr>
        <p:sp>
          <p:nvSpPr>
            <p:cNvPr id="3" name="Oval 2"/>
            <p:cNvSpPr/>
            <p:nvPr/>
          </p:nvSpPr>
          <p:spPr>
            <a:xfrm>
              <a:off x="228600" y="3810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581400" y="2819400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33800" y="35483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19812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019800" y="1828800"/>
              <a:ext cx="12192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" y="25577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8800" y="2540913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2633990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0" y="2590800"/>
              <a:ext cx="1447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6934200" y="3581400"/>
              <a:ext cx="13716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Chalcogel</a:t>
              </a:r>
              <a:r>
                <a:rPr lang="en-US" sz="1100" dirty="0" smtClean="0">
                  <a:solidFill>
                    <a:schemeClr val="tx1"/>
                  </a:solidFill>
                </a:rPr>
                <a:t> or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Chalcogenide</a:t>
              </a:r>
              <a:r>
                <a:rPr lang="en-US" sz="1100" dirty="0" smtClean="0">
                  <a:solidFill>
                    <a:schemeClr val="tx1"/>
                  </a:solidFill>
                </a:rPr>
                <a:t>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01370" y="3754956"/>
              <a:ext cx="7298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91200" y="4064913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838200" y="36576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85800" y="4365434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00200" y="4343400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cxnSp>
          <p:nvCxnSpPr>
            <p:cNvPr id="79" name="Straight Arrow Connector 78"/>
            <p:cNvCxnSpPr>
              <a:stCxn id="75" idx="3"/>
            </p:cNvCxnSpPr>
            <p:nvPr/>
          </p:nvCxnSpPr>
          <p:spPr>
            <a:xfrm rot="5400000">
              <a:off x="828957" y="4209490"/>
              <a:ext cx="371755" cy="484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10800000">
              <a:off x="6450836" y="3886200"/>
              <a:ext cx="4732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59" idx="3"/>
            </p:cNvCxnSpPr>
            <p:nvPr/>
          </p:nvCxnSpPr>
          <p:spPr>
            <a:xfrm rot="5400000">
              <a:off x="6690776" y="3746709"/>
              <a:ext cx="154315" cy="7342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rot="16200000" flipH="1">
            <a:off x="1828800" y="4312187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4"/>
          </p:cNvCxnSpPr>
          <p:nvPr/>
        </p:nvCxnSpPr>
        <p:spPr>
          <a:xfrm rot="5400000">
            <a:off x="3924300" y="34671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2024349" y="2514601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3"/>
            <a:endCxn id="20" idx="0"/>
          </p:cNvCxnSpPr>
          <p:nvPr/>
        </p:nvCxnSpPr>
        <p:spPr>
          <a:xfrm rot="5400000">
            <a:off x="1112019" y="2435620"/>
            <a:ext cx="251386" cy="297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86200" y="4572000"/>
            <a:ext cx="12192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Clay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5360313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Conductivity  </a:t>
            </a:r>
            <a:endParaRPr lang="en-US" sz="1100" dirty="0"/>
          </a:p>
        </p:txBody>
      </p:sp>
      <p:cxnSp>
        <p:nvCxnSpPr>
          <p:cNvPr id="32" name="Straight Arrow Connector 31"/>
          <p:cNvCxnSpPr>
            <a:stCxn id="28" idx="4"/>
          </p:cNvCxnSpPr>
          <p:nvPr/>
        </p:nvCxnSpPr>
        <p:spPr>
          <a:xfrm rot="16200000" flipH="1">
            <a:off x="4381500" y="52197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Ferroelectric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19" idx="3"/>
          </p:cNvCxnSpPr>
          <p:nvPr/>
        </p:nvCxnSpPr>
        <p:spPr>
          <a:xfrm rot="5400000">
            <a:off x="5917617" y="2538668"/>
            <a:ext cx="382915" cy="178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5"/>
          </p:cNvCxnSpPr>
          <p:nvPr/>
        </p:nvCxnSpPr>
        <p:spPr>
          <a:xfrm rot="16200000" flipH="1">
            <a:off x="6958269" y="2538668"/>
            <a:ext cx="382915" cy="178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838200"/>
            <a:ext cx="8382000" cy="5867400"/>
            <a:chOff x="152400" y="457200"/>
            <a:chExt cx="8382000" cy="6248400"/>
          </a:xfrm>
        </p:grpSpPr>
        <p:sp>
          <p:nvSpPr>
            <p:cNvPr id="3" name="Oval 2"/>
            <p:cNvSpPr/>
            <p:nvPr/>
          </p:nvSpPr>
          <p:spPr>
            <a:xfrm>
              <a:off x="152400" y="4572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1618013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97017" y="2404753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9200" y="2161309"/>
              <a:ext cx="1447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0" y="2252030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34290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638800" y="1828800"/>
              <a:ext cx="12192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8966" y="38100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4113881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7400" y="3733800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7400" y="2954624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3200" y="2362200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76800" y="2388513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5400000">
              <a:off x="1198796" y="3982804"/>
              <a:ext cx="360596" cy="149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54298"/>
            <a:ext cx="8229600" cy="792162"/>
          </a:xfrm>
        </p:spPr>
        <p:txBody>
          <a:bodyPr/>
          <a:lstStyle/>
          <a:p>
            <a:r>
              <a:rPr lang="en-US" dirty="0" smtClean="0"/>
              <a:t>Piezoelectric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5867400" y="292773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 rot="5400000">
            <a:off x="5519019" y="2521071"/>
            <a:ext cx="265710" cy="330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9" idx="5"/>
          </p:cNvCxnSpPr>
          <p:nvPr/>
        </p:nvCxnSpPr>
        <p:spPr>
          <a:xfrm rot="16200000" flipH="1">
            <a:off x="6712071" y="2521071"/>
            <a:ext cx="113310" cy="178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" idx="5"/>
          </p:cNvCxnSpPr>
          <p:nvPr/>
        </p:nvCxnSpPr>
        <p:spPr>
          <a:xfrm rot="16200000" flipH="1">
            <a:off x="3313529" y="2399129"/>
            <a:ext cx="357194" cy="2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3"/>
          </p:cNvCxnSpPr>
          <p:nvPr/>
        </p:nvCxnSpPr>
        <p:spPr>
          <a:xfrm rot="5400000">
            <a:off x="2234777" y="2056229"/>
            <a:ext cx="204794" cy="559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4"/>
            <a:endCxn id="5" idx="0"/>
          </p:cNvCxnSpPr>
          <p:nvPr/>
        </p:nvCxnSpPr>
        <p:spPr>
          <a:xfrm rot="5400000">
            <a:off x="2710609" y="2329609"/>
            <a:ext cx="381000" cy="293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3"/>
          </p:cNvCxnSpPr>
          <p:nvPr/>
        </p:nvCxnSpPr>
        <p:spPr>
          <a:xfrm rot="5400000">
            <a:off x="907779" y="3864589"/>
            <a:ext cx="104433" cy="243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8" idx="6"/>
          </p:cNvCxnSpPr>
          <p:nvPr/>
        </p:nvCxnSpPr>
        <p:spPr>
          <a:xfrm>
            <a:off x="2057400" y="3807677"/>
            <a:ext cx="304800" cy="154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568289"/>
            <a:ext cx="8382000" cy="6248400"/>
            <a:chOff x="228600" y="381000"/>
            <a:chExt cx="8382000" cy="6248400"/>
          </a:xfrm>
        </p:grpSpPr>
        <p:sp>
          <p:nvSpPr>
            <p:cNvPr id="3" name="Oval 2"/>
            <p:cNvSpPr/>
            <p:nvPr/>
          </p:nvSpPr>
          <p:spPr>
            <a:xfrm>
              <a:off x="228600" y="381000"/>
              <a:ext cx="8382000" cy="6248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352800" y="663766"/>
              <a:ext cx="12192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Silica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09800" y="9575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09800" y="1245513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1199004"/>
              <a:ext cx="762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1262390"/>
              <a:ext cx="1752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685800"/>
              <a:ext cx="1295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90600" y="2362200"/>
              <a:ext cx="11430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Tin Oxide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705600" y="2514600"/>
              <a:ext cx="12192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27863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0" y="3074313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4600" y="2007513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67000" y="2462875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91400" y="3080132"/>
              <a:ext cx="68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029200" y="1600200"/>
              <a:ext cx="10668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Alumina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91000" y="175260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67200" y="1981200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67400" y="2236113"/>
              <a:ext cx="12274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 Strength</a:t>
              </a:r>
              <a:endParaRPr lang="en-US" sz="11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35689" y="1702713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5715000" y="3581400"/>
              <a:ext cx="11430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Chromia</a:t>
              </a:r>
              <a:r>
                <a:rPr lang="en-US" sz="1100" dirty="0" smtClean="0">
                  <a:solidFill>
                    <a:schemeClr val="tx1"/>
                  </a:solidFill>
                </a:rPr>
                <a:t>-Chromium Oxide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72970" y="3531513"/>
              <a:ext cx="1143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934200" y="3912513"/>
              <a:ext cx="12192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cxnSp>
          <p:nvCxnSpPr>
            <p:cNvPr id="45" name="Straight Arrow Connector 44"/>
            <p:cNvCxnSpPr>
              <a:stCxn id="41" idx="5"/>
            </p:cNvCxnSpPr>
            <p:nvPr/>
          </p:nvCxnSpPr>
          <p:spPr>
            <a:xfrm rot="16200000" flipH="1">
              <a:off x="6827973" y="3899322"/>
              <a:ext cx="45064" cy="319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029200" y="4141113"/>
              <a:ext cx="1143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Stability</a:t>
              </a:r>
              <a:endParaRPr lang="en-US" sz="1100" dirty="0"/>
            </a:p>
          </p:txBody>
        </p:sp>
        <p:cxnSp>
          <p:nvCxnSpPr>
            <p:cNvPr id="50" name="Straight Arrow Connector 49"/>
            <p:cNvCxnSpPr>
              <a:stCxn id="41" idx="3"/>
            </p:cNvCxnSpPr>
            <p:nvPr/>
          </p:nvCxnSpPr>
          <p:spPr>
            <a:xfrm rot="5400000">
              <a:off x="5607697" y="3915389"/>
              <a:ext cx="153396" cy="3959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990600" y="4038600"/>
              <a:ext cx="990600" cy="3810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Seagel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486400" y="4953000"/>
              <a:ext cx="1371600" cy="533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Chalcogel</a:t>
              </a:r>
              <a:r>
                <a:rPr lang="en-US" sz="1100" dirty="0" smtClean="0">
                  <a:solidFill>
                    <a:schemeClr val="tx1"/>
                  </a:solidFill>
                </a:rPr>
                <a:t> or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Chalcogenide</a:t>
              </a:r>
              <a:r>
                <a:rPr lang="en-US" sz="1100" dirty="0" smtClean="0">
                  <a:solidFill>
                    <a:schemeClr val="tx1"/>
                  </a:solidFill>
                </a:rPr>
                <a:t> Aerogels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648200" y="5665113"/>
              <a:ext cx="1447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1732" y="4615190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143000" y="4692268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86000" y="4081790"/>
              <a:ext cx="1905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Compression Strength</a:t>
              </a:r>
              <a:endParaRPr lang="en-US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362200" y="4357777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High Resilience and Flexibility</a:t>
              </a:r>
              <a:endParaRPr lang="en-US" sz="1100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362200" y="5105400"/>
              <a:ext cx="1371600" cy="4572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Carbon </a:t>
              </a:r>
              <a:r>
                <a:rPr lang="en-US" sz="1100" dirty="0" err="1" smtClean="0">
                  <a:solidFill>
                    <a:schemeClr val="tx1"/>
                  </a:solidFill>
                </a:rPr>
                <a:t>Nanotube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69613" y="5801298"/>
              <a:ext cx="6536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Density</a:t>
              </a:r>
              <a:endParaRPr lang="en-US" sz="11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48000" y="5834390"/>
              <a:ext cx="1524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Thermal Conductivity  </a:t>
              </a:r>
              <a:endParaRPr lang="en-US" sz="1100" dirty="0"/>
            </a:p>
          </p:txBody>
        </p:sp>
      </p:grpSp>
      <p:cxnSp>
        <p:nvCxnSpPr>
          <p:cNvPr id="96" name="Straight Arrow Connector 95"/>
          <p:cNvCxnSpPr>
            <a:stCxn id="53" idx="3"/>
            <a:endCxn id="65" idx="0"/>
          </p:cNvCxnSpPr>
          <p:nvPr/>
        </p:nvCxnSpPr>
        <p:spPr>
          <a:xfrm rot="5400000">
            <a:off x="926425" y="4593234"/>
            <a:ext cx="251386" cy="167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800600" y="255779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096000" y="139791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Environmental Resistance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914400" y="2031385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Environmental Resistance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589183" y="301499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Stability</a:t>
            </a:r>
            <a:endParaRPr lang="en-US" sz="1100" dirty="0"/>
          </a:p>
        </p:txBody>
      </p:sp>
      <p:cxnSp>
        <p:nvCxnSpPr>
          <p:cNvPr id="73" name="Straight Arrow Connector 72"/>
          <p:cNvCxnSpPr>
            <a:stCxn id="59" idx="3"/>
          </p:cNvCxnSpPr>
          <p:nvPr/>
        </p:nvCxnSpPr>
        <p:spPr>
          <a:xfrm rot="16200000" flipH="1">
            <a:off x="5547776" y="5735064"/>
            <a:ext cx="306715" cy="27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3" idx="6"/>
            <a:endCxn id="68" idx="1"/>
          </p:cNvCxnSpPr>
          <p:nvPr/>
        </p:nvCxnSpPr>
        <p:spPr>
          <a:xfrm flipV="1">
            <a:off x="1981200" y="4399884"/>
            <a:ext cx="304800" cy="1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3" idx="4"/>
          </p:cNvCxnSpPr>
          <p:nvPr/>
        </p:nvCxnSpPr>
        <p:spPr>
          <a:xfrm rot="16200000" flipH="1">
            <a:off x="1390650" y="4702139"/>
            <a:ext cx="304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3" idx="5"/>
            <a:endCxn id="69" idx="1"/>
          </p:cNvCxnSpPr>
          <p:nvPr/>
        </p:nvCxnSpPr>
        <p:spPr>
          <a:xfrm rot="16200000" flipH="1">
            <a:off x="1994457" y="4392766"/>
            <a:ext cx="209417" cy="526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5758149" y="1633251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28" idx="4"/>
          </p:cNvCxnSpPr>
          <p:nvPr/>
        </p:nvCxnSpPr>
        <p:spPr>
          <a:xfrm rot="5400000">
            <a:off x="5448300" y="2435189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8" idx="2"/>
          </p:cNvCxnSpPr>
          <p:nvPr/>
        </p:nvCxnSpPr>
        <p:spPr>
          <a:xfrm rot="10800000" flipV="1">
            <a:off x="4724400" y="2054189"/>
            <a:ext cx="304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8" idx="3"/>
          </p:cNvCxnSpPr>
          <p:nvPr/>
        </p:nvCxnSpPr>
        <p:spPr>
          <a:xfrm rot="5400000">
            <a:off x="4953958" y="2165617"/>
            <a:ext cx="154315" cy="30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8" idx="3"/>
          </p:cNvCxnSpPr>
          <p:nvPr/>
        </p:nvCxnSpPr>
        <p:spPr>
          <a:xfrm rot="5400000">
            <a:off x="970197" y="2818897"/>
            <a:ext cx="131996" cy="243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>
            <a:off x="1257300" y="3120989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18" idx="6"/>
          </p:cNvCxnSpPr>
          <p:nvPr/>
        </p:nvCxnSpPr>
        <p:spPr>
          <a:xfrm flipV="1">
            <a:off x="2133600" y="2473289"/>
            <a:ext cx="4572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8" idx="0"/>
          </p:cNvCxnSpPr>
          <p:nvPr/>
        </p:nvCxnSpPr>
        <p:spPr>
          <a:xfrm rot="5400000" flipH="1" flipV="1">
            <a:off x="1504950" y="2378039"/>
            <a:ext cx="2286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28" idx="6"/>
            <a:endCxn id="34" idx="1"/>
          </p:cNvCxnSpPr>
          <p:nvPr/>
        </p:nvCxnSpPr>
        <p:spPr>
          <a:xfrm>
            <a:off x="6096000" y="2054189"/>
            <a:ext cx="339689" cy="51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4" idx="2"/>
          </p:cNvCxnSpPr>
          <p:nvPr/>
        </p:nvCxnSpPr>
        <p:spPr>
          <a:xfrm rot="10800000" flipV="1">
            <a:off x="2743200" y="1041555"/>
            <a:ext cx="609600" cy="21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4" idx="3"/>
          </p:cNvCxnSpPr>
          <p:nvPr/>
        </p:nvCxnSpPr>
        <p:spPr>
          <a:xfrm rot="5400000">
            <a:off x="2984059" y="1011600"/>
            <a:ext cx="382630" cy="711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4" idx="6"/>
          </p:cNvCxnSpPr>
          <p:nvPr/>
        </p:nvCxnSpPr>
        <p:spPr>
          <a:xfrm flipV="1">
            <a:off x="4572000" y="1025489"/>
            <a:ext cx="381000" cy="16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4" idx="4"/>
          </p:cNvCxnSpPr>
          <p:nvPr/>
        </p:nvCxnSpPr>
        <p:spPr>
          <a:xfrm rot="5400000">
            <a:off x="3798983" y="1243072"/>
            <a:ext cx="174434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3733800" y="2971800"/>
            <a:ext cx="1371600" cy="533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Clay Aerogels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0" y="38100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Thermal Conductivity  </a:t>
            </a:r>
            <a:endParaRPr lang="en-US" sz="1100" dirty="0"/>
          </a:p>
        </p:txBody>
      </p:sp>
      <p:sp>
        <p:nvSpPr>
          <p:cNvPr id="72" name="Title 71"/>
          <p:cNvSpPr>
            <a:spLocks noGrp="1"/>
          </p:cNvSpPr>
          <p:nvPr>
            <p:ph type="title"/>
          </p:nvPr>
        </p:nvSpPr>
        <p:spPr>
          <a:xfrm>
            <a:off x="457200" y="-336013"/>
            <a:ext cx="8229600" cy="1143000"/>
          </a:xfrm>
        </p:spPr>
        <p:txBody>
          <a:bodyPr/>
          <a:lstStyle/>
          <a:p>
            <a:r>
              <a:rPr lang="en-US" dirty="0" smtClean="0"/>
              <a:t>Semiconductors</a:t>
            </a:r>
            <a:endParaRPr lang="en-US" dirty="0"/>
          </a:p>
        </p:txBody>
      </p:sp>
      <p:cxnSp>
        <p:nvCxnSpPr>
          <p:cNvPr id="79" name="Straight Arrow Connector 78"/>
          <p:cNvCxnSpPr>
            <a:stCxn id="4" idx="5"/>
          </p:cNvCxnSpPr>
          <p:nvPr/>
        </p:nvCxnSpPr>
        <p:spPr>
          <a:xfrm rot="16200000" flipH="1">
            <a:off x="4270756" y="1298955"/>
            <a:ext cx="347741" cy="102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8" idx="5"/>
          </p:cNvCxnSpPr>
          <p:nvPr/>
        </p:nvCxnSpPr>
        <p:spPr>
          <a:xfrm rot="16200000" flipH="1">
            <a:off x="5920072" y="2262472"/>
            <a:ext cx="195626" cy="156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9" idx="5"/>
          </p:cNvCxnSpPr>
          <p:nvPr/>
        </p:nvCxnSpPr>
        <p:spPr>
          <a:xfrm rot="16200000" flipH="1">
            <a:off x="7628993" y="3209393"/>
            <a:ext cx="260666" cy="2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41" idx="7"/>
          </p:cNvCxnSpPr>
          <p:nvPr/>
        </p:nvCxnSpPr>
        <p:spPr>
          <a:xfrm rot="16200000" flipH="1">
            <a:off x="6983207" y="3554208"/>
            <a:ext cx="39396" cy="624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0" idx="4"/>
          </p:cNvCxnSpPr>
          <p:nvPr/>
        </p:nvCxnSpPr>
        <p:spPr>
          <a:xfrm rot="5400000">
            <a:off x="42672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>
            <a:off x="2650477" y="5850872"/>
            <a:ext cx="337851" cy="152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5" idx="5"/>
          </p:cNvCxnSpPr>
          <p:nvPr/>
        </p:nvCxnSpPr>
        <p:spPr>
          <a:xfrm rot="16200000" flipH="1">
            <a:off x="3350634" y="5865234"/>
            <a:ext cx="413066" cy="4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089532" y="2819400"/>
            <a:ext cx="533400" cy="46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8" idx="5"/>
          </p:cNvCxnSpPr>
          <p:nvPr/>
        </p:nvCxnSpPr>
        <p:spPr>
          <a:xfrm rot="16200000" flipH="1">
            <a:off x="1848952" y="2991951"/>
            <a:ext cx="249507" cy="14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573</Words>
  <Application>Microsoft Office PowerPoint</Application>
  <PresentationFormat>On-screen Show (4:3)</PresentationFormat>
  <Paragraphs>272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Properties</vt:lpstr>
      <vt:lpstr>Adsorbents</vt:lpstr>
      <vt:lpstr>Dielectric</vt:lpstr>
      <vt:lpstr>Diffusion Controllers</vt:lpstr>
      <vt:lpstr>Electric Conductors</vt:lpstr>
      <vt:lpstr>Electric Insulators</vt:lpstr>
      <vt:lpstr>Ferroelectric</vt:lpstr>
      <vt:lpstr>Piezoelectric</vt:lpstr>
      <vt:lpstr>Semiconductors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Grid</dc:creator>
  <cp:lastModifiedBy>Grid</cp:lastModifiedBy>
  <cp:revision>251</cp:revision>
  <dcterms:created xsi:type="dcterms:W3CDTF">2010-06-09T04:34:59Z</dcterms:created>
  <dcterms:modified xsi:type="dcterms:W3CDTF">2010-06-21T12:59:09Z</dcterms:modified>
</cp:coreProperties>
</file>